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7099300" cy="102346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 snapToGrid="0" snapToObjects="1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821A2-2CEB-45DE-A0F3-D5896A2EBE6E}" type="datetimeFigureOut">
              <a:rPr lang="hu-HU" smtClean="0"/>
              <a:t>2021. 08. 31.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29654-47E9-41ED-BD26-821A2190B4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454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29654-47E9-41ED-BD26-821A2190B49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901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E9270-7346-694E-8092-0AFFB9FF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79D6C-D4C5-6349-A2E8-EFA7D779F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9C610-5E57-1446-A2E0-525207A2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72A4C-EB91-BF4E-ABEC-D688C728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A062C-1CAD-2E4A-886B-4311DB1E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0874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A315D-C045-6040-B835-DBE2899B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17477-A95A-6C4C-BFFE-4D138E873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56E9-1BBA-564A-8B85-2A2635D0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3ED5B-0EF9-D94D-A2E1-0C5562A4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DD2A-84B5-4F49-A7FA-A2EAB839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3367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5F9D2-6C46-F945-8B2D-06B08F8BB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05450-4CFE-1F4A-8ACF-C8334F132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63F2E-8DE8-D744-BE0E-E58BAB58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7DC93-0096-2C44-B8B0-3F12FB79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15C5D-725C-4543-8E7D-34396208E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129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A2A4-E324-B845-90C4-92CDA33B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55FF-76A5-FA48-89D6-320518CBF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CDF91-91AF-D246-83FD-F1CCB77D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3DEC0-50CD-F747-8602-6C82DE4C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73B20-D606-A443-BC47-7C9CFDF2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5598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C0AF2-B2AE-A541-A65C-6B9ACDBF4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E59D1-BFAE-A141-90F4-5DAE3D982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86483-80A2-3E48-8490-BB3C946F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CF908-405D-3C41-A889-F6FEDAA3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2BF5D-74D9-CE4B-AC23-98E510E8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3071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443D-CA5B-4E45-986E-1CC4B29D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DC389-4F33-AA4E-9857-EC1F1F82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53F35-8754-9346-B965-748E5DE34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F43A4-6983-EB4E-A507-AD885C9F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114C3-36B5-8E4C-8ABD-EB97EC05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3664E-50B0-2343-B8DD-95E24853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699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B7464-1348-5C48-89FB-A82CBEFC5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F362C-A9AB-3B4C-B2DB-8CDA3A2A4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9515A-F8D3-E74E-AF82-B7EC0694E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B92781-6F87-614F-A8DF-526CA4347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6AAB91-5CA0-A541-8D31-A118F6DAF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893FF-202B-264A-B6D3-B055A145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27BB89-F00A-F440-9102-7A4DD052B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F86F09-4DC2-6949-8E5B-0F9ED25AF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182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F174-E61A-8A41-BB86-C8881FAF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6771DA-686E-AA45-9674-61CFB141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B2ED9-AD2A-6B4A-BAFE-F84A3A97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58DE2-FF2A-E440-8AAE-51C658A0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6486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65159B-DCF2-DA4F-9465-ABA1D94F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79AB71-DDBB-764C-B1DF-4D6ECE01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A89EA-8AC3-524D-8674-4EB08D34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5782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4578-B48C-FC43-A589-BF5025CA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C113B-95FC-CB48-B831-FED3B5654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20BAB-8FC5-9744-AE35-9A4DF579C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C9CA9-AD8A-DE46-A6D1-D77ABD2C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7CFE2-7106-134D-9719-23178CAE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DE7D9-995B-AC4A-BC65-F0D687CF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516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8352D-CF52-0745-843D-5DB4A269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0CBE9-A1F1-0047-B58A-FE45282AD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1AC5E-7681-F546-91BE-F6EA15AD0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FE49E-D2A3-7746-8872-F6BAD8E0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4601F-96BE-6746-8C11-3B7B8475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8D775-1018-474E-B7F5-E3FB9C6D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471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0559D2-7B84-944C-8D87-729DE637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CEE29-4029-FA4E-B55F-E8A8E5F3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BE70-5471-E349-A30F-A46C656E2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C41A-54B1-9248-99AA-8C5DB4981990}" type="datetimeFigureOut">
              <a:rPr lang="x-none" smtClean="0"/>
              <a:t>2021. 08. 31.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C1E6-3B1C-8C45-A5CF-3AB071BEB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3DF6-C67E-D046-8AD8-B43DED12E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1896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B44C-C90F-2C4F-A956-533A0F7C6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149" y="1698172"/>
            <a:ext cx="10904561" cy="2859314"/>
          </a:xfrm>
        </p:spPr>
        <p:txBody>
          <a:bodyPr>
            <a:noAutofit/>
          </a:bodyPr>
          <a:lstStyle/>
          <a:p>
            <a:pPr>
              <a:spcAft>
                <a:spcPts val="3600"/>
              </a:spcAft>
            </a:pPr>
            <a:r>
              <a:rPr lang="hu-HU" sz="4400" dirty="0" smtClean="0"/>
              <a:t>Gábriel Szoliva, OFM</a:t>
            </a:r>
            <a:r>
              <a:rPr lang="x-none" sz="4400"/>
              <a:t/>
            </a:r>
            <a:br>
              <a:rPr lang="x-none" sz="4400"/>
            </a:br>
            <a:r>
              <a:rPr lang="hu-HU" sz="4000" i="1" dirty="0" smtClean="0"/>
              <a:t>A 13th-century Breviarium Notatum of Esztergom </a:t>
            </a:r>
            <a:r>
              <a:rPr lang="hu-HU" sz="4000" i="1" dirty="0" err="1"/>
              <a:t>u</a:t>
            </a:r>
            <a:r>
              <a:rPr lang="hu-HU" sz="4000" i="1" dirty="0" err="1" smtClean="0"/>
              <a:t>ncovered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in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Zagreb</a:t>
            </a:r>
            <a:r>
              <a:rPr lang="hu-HU" sz="4000" i="1" dirty="0" smtClean="0"/>
              <a:t> —</a:t>
            </a:r>
            <a:br>
              <a:rPr lang="hu-HU" sz="4000" i="1" dirty="0" smtClean="0"/>
            </a:br>
            <a:r>
              <a:rPr lang="hu-HU" sz="4000" i="1" dirty="0" err="1" smtClean="0"/>
              <a:t>Identification</a:t>
            </a:r>
            <a:r>
              <a:rPr lang="hu-HU" sz="4000" i="1" dirty="0" smtClean="0"/>
              <a:t> and </a:t>
            </a:r>
            <a:r>
              <a:rPr lang="hu-HU" sz="4000" i="1" dirty="0" err="1" smtClean="0"/>
              <a:t>iterative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reconstruction</a:t>
            </a:r>
            <a:endParaRPr lang="x-none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3981A-90EE-294B-8E74-E354C9276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57910"/>
            <a:ext cx="9144000" cy="1655762"/>
          </a:xfrm>
        </p:spPr>
        <p:txBody>
          <a:bodyPr>
            <a:normAutofit/>
          </a:bodyPr>
          <a:lstStyle/>
          <a:p>
            <a:r>
              <a:rPr lang="x-none" dirty="0"/>
              <a:t>ISM Study Group Cantus Planus</a:t>
            </a:r>
          </a:p>
          <a:p>
            <a:r>
              <a:rPr lang="x-none" dirty="0"/>
              <a:t>Research Forum</a:t>
            </a:r>
          </a:p>
          <a:p>
            <a:r>
              <a:rPr lang="x-none" dirty="0"/>
              <a:t>Virtual meeting</a:t>
            </a:r>
            <a:r>
              <a:rPr lang="x-none"/>
              <a:t>, </a:t>
            </a:r>
            <a:r>
              <a:rPr lang="x-none" smtClean="0"/>
              <a:t>2</a:t>
            </a:r>
            <a:r>
              <a:rPr lang="hu-HU" dirty="0" smtClean="0"/>
              <a:t>8</a:t>
            </a:r>
            <a:r>
              <a:rPr lang="x-none" smtClean="0"/>
              <a:t>. </a:t>
            </a:r>
            <a:r>
              <a:rPr lang="x-none" dirty="0"/>
              <a:t>7. 2021</a:t>
            </a:r>
          </a:p>
          <a:p>
            <a:endParaRPr lang="x-none" dirty="0"/>
          </a:p>
        </p:txBody>
      </p:sp>
      <p:sp>
        <p:nvSpPr>
          <p:cNvPr id="4" name="AutoShape 2" descr="http://fragmenta.zti.hu/wp-content/themes/fragmenta/img/dzfk-logo-en_whit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8" name="Picture 4" descr="D:\[scientia]\[publicationes]\előadások\2021. júl. 28. CANTUS PLANUS\logo_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996" y="406119"/>
            <a:ext cx="2496687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zti.hu/images/zti/zti_head_en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6" r="43970"/>
          <a:stretch/>
        </p:blipFill>
        <p:spPr bwMode="auto">
          <a:xfrm>
            <a:off x="517772" y="359602"/>
            <a:ext cx="1229142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193981A-90EE-294B-8E74-E354C9276C9F}"/>
              </a:ext>
            </a:extLst>
          </p:cNvPr>
          <p:cNvSpPr txBox="1">
            <a:spLocks/>
          </p:cNvSpPr>
          <p:nvPr/>
        </p:nvSpPr>
        <p:spPr>
          <a:xfrm>
            <a:off x="1855676" y="337762"/>
            <a:ext cx="9144000" cy="1122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hu-HU" dirty="0" smtClean="0"/>
              <a:t>Research Centre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Humanities</a:t>
            </a:r>
            <a:r>
              <a:rPr lang="hu-HU" dirty="0" smtClean="0"/>
              <a:t>, </a:t>
            </a:r>
          </a:p>
          <a:p>
            <a:pPr algn="l">
              <a:spcBef>
                <a:spcPts val="0"/>
              </a:spcBef>
            </a:pPr>
            <a:r>
              <a:rPr lang="hu-HU" dirty="0" smtClean="0"/>
              <a:t>Institute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Musicology</a:t>
            </a:r>
            <a:r>
              <a:rPr lang="hu-HU" dirty="0" smtClean="0"/>
              <a:t>, </a:t>
            </a:r>
          </a:p>
          <a:p>
            <a:pPr algn="l">
              <a:spcBef>
                <a:spcPts val="0"/>
              </a:spcBef>
            </a:pPr>
            <a:r>
              <a:rPr lang="hu-HU" dirty="0" smtClean="0"/>
              <a:t>Budapest, Hungary</a:t>
            </a:r>
            <a:endParaRPr lang="x-none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6255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F20E-269E-EF49-AE14-1B26CAB3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Identification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64F33-3F22-1A44-9FE8-F85D9DFEE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646" y="1824641"/>
            <a:ext cx="10843153" cy="448907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dirty="0" smtClean="0"/>
              <a:t>Metropolitan Library of the Archbishopric of Zagreb (7th–11th Jan 2019)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258 fragments on the covers of 129 books (early prints)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M</a:t>
            </a:r>
            <a:r>
              <a:rPr lang="en-GB" dirty="0" err="1" smtClean="0"/>
              <a:t>issing</a:t>
            </a:r>
            <a:r>
              <a:rPr lang="en-GB" dirty="0" smtClean="0"/>
              <a:t> second volume (i.e. </a:t>
            </a:r>
            <a:r>
              <a:rPr lang="hu-HU" i="1" dirty="0" err="1" smtClean="0"/>
              <a:t>pars</a:t>
            </a:r>
            <a:r>
              <a:rPr lang="hu-HU" i="1" dirty="0" smtClean="0"/>
              <a:t> </a:t>
            </a:r>
            <a:r>
              <a:rPr lang="hu-HU" i="1" dirty="0" err="1" smtClean="0"/>
              <a:t>sanctoralis</a:t>
            </a:r>
            <a:r>
              <a:rPr lang="en-GB" dirty="0" smtClean="0"/>
              <a:t>) of the 13th-century </a:t>
            </a:r>
            <a:r>
              <a:rPr lang="en-GB" i="1" dirty="0" smtClean="0"/>
              <a:t>Breviarium notatum Strigoniense </a:t>
            </a:r>
            <a:r>
              <a:rPr lang="en-GB" dirty="0" smtClean="0"/>
              <a:t>(</a:t>
            </a:r>
            <a:r>
              <a:rPr lang="hu-HU" dirty="0" err="1" smtClean="0"/>
              <a:t>now</a:t>
            </a:r>
            <a:r>
              <a:rPr lang="hu-HU" dirty="0" smtClean="0"/>
              <a:t> </a:t>
            </a:r>
            <a:r>
              <a:rPr lang="hu-HU" dirty="0" err="1" smtClean="0"/>
              <a:t>kept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en-GB" dirty="0" smtClean="0"/>
              <a:t>Prague, </a:t>
            </a:r>
            <a:r>
              <a:rPr lang="en-GB" dirty="0" err="1" smtClean="0"/>
              <a:t>Strahov</a:t>
            </a:r>
            <a:r>
              <a:rPr lang="en-GB" dirty="0" smtClean="0"/>
              <a:t> Library of the Premonstra­ten­sians, DE I 7)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‘Esztergom notation’</a:t>
            </a:r>
            <a:r>
              <a:rPr lang="hu-HU" dirty="0" smtClean="0"/>
              <a:t> (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notators</a:t>
            </a:r>
            <a:r>
              <a:rPr lang="hu-HU" dirty="0" smtClean="0"/>
              <a:t>)</a:t>
            </a:r>
            <a:endParaRPr lang="en-GB" dirty="0" smtClean="0"/>
          </a:p>
          <a:p>
            <a:pPr>
              <a:spcAft>
                <a:spcPts val="1800"/>
              </a:spcAft>
            </a:pPr>
            <a:r>
              <a:rPr lang="hu-HU" dirty="0" err="1" smtClean="0"/>
              <a:t>Proper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Saints</a:t>
            </a:r>
            <a:r>
              <a:rPr lang="hu-HU" dirty="0" smtClean="0"/>
              <a:t>, 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Saints</a:t>
            </a:r>
            <a:r>
              <a:rPr lang="hu-HU" dirty="0" smtClean="0"/>
              <a:t>, </a:t>
            </a:r>
            <a:r>
              <a:rPr lang="hu-HU" dirty="0" err="1" smtClean="0"/>
              <a:t>Dedication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a </a:t>
            </a:r>
            <a:r>
              <a:rPr lang="hu-HU" dirty="0" err="1" smtClean="0"/>
              <a:t>Church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yamatábra: Másik feldolgozás 24"/>
          <p:cNvSpPr/>
          <p:nvPr/>
        </p:nvSpPr>
        <p:spPr>
          <a:xfrm>
            <a:off x="4529278" y="5597237"/>
            <a:ext cx="2881745" cy="872836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precise liturgical sequence </a:t>
            </a:r>
          </a:p>
          <a:p>
            <a:pPr algn="ctr"/>
            <a:r>
              <a:rPr lang="en-GB" dirty="0" smtClean="0"/>
              <a:t>of the fragments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27ED1-79B8-654F-906B-0CFE97A2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Iterative</a:t>
            </a:r>
            <a:r>
              <a:rPr lang="hu-HU" dirty="0" smtClean="0"/>
              <a:t> </a:t>
            </a:r>
            <a:r>
              <a:rPr lang="hu-HU" dirty="0" err="1" smtClean="0"/>
              <a:t>Method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Reconstruction</a:t>
            </a:r>
            <a:endParaRPr lang="x-none" dirty="0"/>
          </a:p>
        </p:txBody>
      </p:sp>
      <p:sp>
        <p:nvSpPr>
          <p:cNvPr id="8" name="Folyamatábra: Dokumentáció 7"/>
          <p:cNvSpPr/>
          <p:nvPr/>
        </p:nvSpPr>
        <p:spPr>
          <a:xfrm>
            <a:off x="927099" y="1496726"/>
            <a:ext cx="2507673" cy="1648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liturgical analysis </a:t>
            </a:r>
            <a:br>
              <a:rPr lang="en-GB" dirty="0" smtClean="0"/>
            </a:br>
            <a:r>
              <a:rPr lang="en-GB" dirty="0" smtClean="0"/>
              <a:t>(music &amp; text)</a:t>
            </a:r>
            <a:endParaRPr lang="en-GB" dirty="0"/>
          </a:p>
        </p:txBody>
      </p:sp>
      <p:cxnSp>
        <p:nvCxnSpPr>
          <p:cNvPr id="10" name="Egyenes összekötő nyíllal 9"/>
          <p:cNvCxnSpPr>
            <a:stCxn id="8" idx="3"/>
          </p:cNvCxnSpPr>
          <p:nvPr/>
        </p:nvCxnSpPr>
        <p:spPr>
          <a:xfrm>
            <a:off x="3434772" y="2320854"/>
            <a:ext cx="10945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yamatábra: Másik feldolgozás 10"/>
          <p:cNvSpPr/>
          <p:nvPr/>
        </p:nvSpPr>
        <p:spPr>
          <a:xfrm>
            <a:off x="4529282" y="1593707"/>
            <a:ext cx="2881745" cy="145429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rough liturgical sequence of the fragments </a:t>
            </a:r>
            <a:endParaRPr lang="en-GB" dirty="0"/>
          </a:p>
        </p:txBody>
      </p:sp>
      <p:cxnSp>
        <p:nvCxnSpPr>
          <p:cNvPr id="13" name="Egyenes összekötő nyíllal 12"/>
          <p:cNvCxnSpPr>
            <a:stCxn id="11" idx="2"/>
            <a:endCxn id="14" idx="0"/>
          </p:cNvCxnSpPr>
          <p:nvPr/>
        </p:nvCxnSpPr>
        <p:spPr>
          <a:xfrm flipH="1">
            <a:off x="5970154" y="3048001"/>
            <a:ext cx="1" cy="845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lyamatábra: Másik feldolgozás 13"/>
          <p:cNvSpPr/>
          <p:nvPr/>
        </p:nvSpPr>
        <p:spPr>
          <a:xfrm>
            <a:off x="4529281" y="3893128"/>
            <a:ext cx="2881745" cy="872836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 accurate sequence</a:t>
            </a:r>
            <a:endParaRPr lang="en-GB" dirty="0"/>
          </a:p>
        </p:txBody>
      </p:sp>
      <p:sp>
        <p:nvSpPr>
          <p:cNvPr id="16" name="Folyamatábra: Dokumentáció 15"/>
          <p:cNvSpPr/>
          <p:nvPr/>
        </p:nvSpPr>
        <p:spPr>
          <a:xfrm>
            <a:off x="8533245" y="2618509"/>
            <a:ext cx="2687782" cy="170410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err="1" smtClean="0"/>
              <a:t>Sanctorale</a:t>
            </a:r>
            <a:r>
              <a:rPr lang="hu-HU" i="1" dirty="0" smtClean="0"/>
              <a:t> </a:t>
            </a:r>
            <a:r>
              <a:rPr lang="hu-HU" dirty="0" smtClean="0"/>
              <a:t>of </a:t>
            </a:r>
            <a:r>
              <a:rPr lang="en-GB" dirty="0" smtClean="0"/>
              <a:t>the</a:t>
            </a:r>
            <a:r>
              <a:rPr lang="hu-HU" i="1" dirty="0" smtClean="0"/>
              <a:t> </a:t>
            </a:r>
            <a:r>
              <a:rPr lang="hu-HU" dirty="0" smtClean="0"/>
              <a:t>printed </a:t>
            </a:r>
            <a:r>
              <a:rPr lang="hu-HU" i="1" dirty="0" smtClean="0"/>
              <a:t>Breviarium Strigoniense </a:t>
            </a:r>
            <a:r>
              <a:rPr lang="hu-HU" dirty="0" smtClean="0"/>
              <a:t>(1484)</a:t>
            </a:r>
            <a:endParaRPr lang="hu-HU" dirty="0"/>
          </a:p>
        </p:txBody>
      </p:sp>
      <p:cxnSp>
        <p:nvCxnSpPr>
          <p:cNvPr id="18" name="Egyenes összekötő nyíllal 17"/>
          <p:cNvCxnSpPr>
            <a:stCxn id="16" idx="1"/>
            <a:endCxn id="35" idx="6"/>
          </p:cNvCxnSpPr>
          <p:nvPr/>
        </p:nvCxnSpPr>
        <p:spPr>
          <a:xfrm flipH="1">
            <a:off x="5993009" y="3470564"/>
            <a:ext cx="2540236" cy="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flipH="1">
            <a:off x="5970152" y="4765964"/>
            <a:ext cx="1" cy="845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lyamatábra: Késleltetés 25"/>
          <p:cNvSpPr/>
          <p:nvPr/>
        </p:nvSpPr>
        <p:spPr>
          <a:xfrm>
            <a:off x="927098" y="4419599"/>
            <a:ext cx="3255820" cy="1537855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systematic working method of the</a:t>
            </a:r>
            <a:r>
              <a:rPr lang="hu-HU" dirty="0" smtClean="0"/>
              <a:t> 17th-century </a:t>
            </a:r>
            <a:br>
              <a:rPr lang="hu-HU" dirty="0" smtClean="0"/>
            </a:br>
            <a:r>
              <a:rPr lang="en-GB" dirty="0" smtClean="0"/>
              <a:t>book binder</a:t>
            </a:r>
            <a:endParaRPr lang="en-GB" dirty="0"/>
          </a:p>
        </p:txBody>
      </p:sp>
      <p:cxnSp>
        <p:nvCxnSpPr>
          <p:cNvPr id="28" name="Egyenes összekötő nyíllal 27"/>
          <p:cNvCxnSpPr>
            <a:endCxn id="37" idx="2"/>
          </p:cNvCxnSpPr>
          <p:nvPr/>
        </p:nvCxnSpPr>
        <p:spPr>
          <a:xfrm>
            <a:off x="4189238" y="5188526"/>
            <a:ext cx="175917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olyamatábra: Bekötés 34"/>
          <p:cNvSpPr/>
          <p:nvPr/>
        </p:nvSpPr>
        <p:spPr>
          <a:xfrm>
            <a:off x="5947290" y="3448050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Folyamatábra: Bekötés 36"/>
          <p:cNvSpPr/>
          <p:nvPr/>
        </p:nvSpPr>
        <p:spPr>
          <a:xfrm>
            <a:off x="5948409" y="5165667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69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5145</TotalTime>
  <Words>150</Words>
  <Application>Microsoft Office PowerPoint</Application>
  <PresentationFormat>Szélesvásznú</PresentationFormat>
  <Paragraphs>22</Paragraphs>
  <Slides>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Gábriel Szoliva, OFM A 13th-century Breviarium Notatum of Esztergom uncovered in Zagreb — Identification and iterative reconstruction</vt:lpstr>
      <vt:lpstr>Identification</vt:lpstr>
      <vt:lpstr>Iterative Method of the Reconstruction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Cantus Planus Research Forum</dc:title>
  <dc:creator>Hana Vlhova-Woerner</dc:creator>
  <cp:lastModifiedBy>Szőts-Rajkó Kinga</cp:lastModifiedBy>
  <cp:revision>42</cp:revision>
  <cp:lastPrinted>2021-07-18T08:10:54Z</cp:lastPrinted>
  <dcterms:created xsi:type="dcterms:W3CDTF">2021-06-18T11:51:59Z</dcterms:created>
  <dcterms:modified xsi:type="dcterms:W3CDTF">2021-08-31T09:11:51Z</dcterms:modified>
</cp:coreProperties>
</file>